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Haga </a:t>
            </a: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clic </a:t>
            </a: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para </a:t>
            </a: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modific</a:t>
            </a: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ar el </a:t>
            </a: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estilo </a:t>
            </a: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de </a:t>
            </a: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título </a:t>
            </a: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del </a:t>
            </a:r>
            <a:r>
              <a:rPr b="0" lang="es-CO" sz="6000" spc="-1" strike="noStrike">
                <a:solidFill>
                  <a:srgbClr val="000000"/>
                </a:solidFill>
                <a:latin typeface="Calibri Light"/>
              </a:rPr>
              <a:t>patrón</a:t>
            </a:r>
            <a:endParaRPr b="0" lang="es-CO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A7AD883-916F-482E-BF63-8C1E66F817F5}" type="datetime">
              <a:rPr b="0" lang="es-CO" sz="1200" spc="-1" strike="noStrike">
                <a:solidFill>
                  <a:srgbClr val="8b8b8b"/>
                </a:solidFill>
                <a:latin typeface="Calibri"/>
              </a:rPr>
              <a:t>13/12/21</a:t>
            </a:fld>
            <a:endParaRPr b="0" lang="es-CO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CO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1C793AD-CB65-458F-B22F-961B27B5C51D}" type="slidenum">
              <a:rPr b="0" lang="es-CO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  <a:endParaRPr b="0" lang="es-CO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39120" y="3858840"/>
            <a:ext cx="10388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6000" spc="-1" strike="noStrike">
                <a:solidFill>
                  <a:srgbClr val="ffffff"/>
                </a:solidFill>
                <a:latin typeface="Calibri"/>
              </a:rPr>
              <a:t>Cristian Camilo García Gutiérrez</a:t>
            </a:r>
            <a:endParaRPr b="0" lang="es-CO" sz="6000" spc="-1" strike="noStrike">
              <a:latin typeface="Arial"/>
            </a:endParaRPr>
          </a:p>
        </p:txBody>
      </p:sp>
      <p:pic>
        <p:nvPicPr>
          <p:cNvPr id="42" name="Imagen 19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-2220480" y="776880"/>
            <a:ext cx="103885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4800" spc="-1" strike="noStrike">
                <a:solidFill>
                  <a:srgbClr val="ffffff"/>
                </a:solidFill>
                <a:latin typeface="Calibri"/>
              </a:rPr>
              <a:t>Proyecto Modulo 1</a:t>
            </a:r>
            <a:endParaRPr b="0" lang="es-CO" sz="4800" spc="-1" strike="noStrike">
              <a:latin typeface="Arial"/>
            </a:endParaRPr>
          </a:p>
        </p:txBody>
      </p:sp>
      <p:pic>
        <p:nvPicPr>
          <p:cNvPr id="44" name="Google Shape;68;g1070f94647f_0_0" descr=""/>
          <p:cNvPicPr/>
          <p:nvPr/>
        </p:nvPicPr>
        <p:blipFill>
          <a:blip r:embed="rId2"/>
          <a:srcRect l="18" t="12447" r="9860" b="6950"/>
          <a:stretch/>
        </p:blipFill>
        <p:spPr>
          <a:xfrm>
            <a:off x="6522840" y="328680"/>
            <a:ext cx="5136480" cy="3589560"/>
          </a:xfrm>
          <a:prstGeom prst="rect">
            <a:avLst/>
          </a:prstGeom>
          <a:ln>
            <a:noFill/>
          </a:ln>
        </p:spPr>
      </p:pic>
      <p:pic>
        <p:nvPicPr>
          <p:cNvPr id="45" name="Google Shape;75;g1070f94647f_0_0" descr=""/>
          <p:cNvPicPr/>
          <p:nvPr/>
        </p:nvPicPr>
        <p:blipFill>
          <a:blip r:embed="rId3"/>
          <a:stretch/>
        </p:blipFill>
        <p:spPr>
          <a:xfrm>
            <a:off x="8791560" y="5077800"/>
            <a:ext cx="2519640" cy="1382400"/>
          </a:xfrm>
          <a:prstGeom prst="rect">
            <a:avLst/>
          </a:prstGeom>
          <a:ln>
            <a:noFill/>
          </a:ln>
        </p:spPr>
      </p:pic>
      <p:sp>
        <p:nvSpPr>
          <p:cNvPr id="46" name="CustomShape 3"/>
          <p:cNvSpPr/>
          <p:nvPr/>
        </p:nvSpPr>
        <p:spPr>
          <a:xfrm>
            <a:off x="-2172240" y="2042280"/>
            <a:ext cx="103885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4800" spc="-1" strike="noStrike">
                <a:solidFill>
                  <a:srgbClr val="ffffff"/>
                </a:solidFill>
                <a:latin typeface="Calibri"/>
              </a:rPr>
              <a:t>Administrador de</a:t>
            </a:r>
            <a:endParaRPr b="0" lang="es-CO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CO" sz="4800" spc="-1" strike="noStrike">
                <a:solidFill>
                  <a:srgbClr val="ffffff"/>
                </a:solidFill>
                <a:latin typeface="Calibri"/>
              </a:rPr>
              <a:t>Salesforce</a:t>
            </a:r>
            <a:endParaRPr b="0" lang="es-CO" sz="4800" spc="-1" strike="noStrike">
              <a:latin typeface="Arial"/>
            </a:endParaRPr>
          </a:p>
        </p:txBody>
      </p:sp>
      <p:sp>
        <p:nvSpPr>
          <p:cNvPr id="47" name="Line 4"/>
          <p:cNvSpPr/>
          <p:nvPr/>
        </p:nvSpPr>
        <p:spPr>
          <a:xfrm>
            <a:off x="510840" y="1607760"/>
            <a:ext cx="5022360" cy="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121" name="Imagen 1" descr=""/>
          <p:cNvPicPr/>
          <p:nvPr/>
        </p:nvPicPr>
        <p:blipFill>
          <a:blip r:embed="rId2"/>
          <a:srcRect l="19526" t="37249" r="1071" b="30576"/>
          <a:stretch/>
        </p:blipFill>
        <p:spPr>
          <a:xfrm>
            <a:off x="145080" y="2448360"/>
            <a:ext cx="11916000" cy="27151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493560" y="5665680"/>
            <a:ext cx="11756160" cy="12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2800" spc="-1" strike="noStrike">
                <a:solidFill>
                  <a:srgbClr val="ffffff"/>
                </a:solidFill>
                <a:latin typeface="Calibri"/>
              </a:rPr>
              <a:t>Ver y modificar  los registros de cuentas de las que son propietarios los miembros del grupo.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28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 rot="8416200">
            <a:off x="2730240" y="3748320"/>
            <a:ext cx="1799280" cy="565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4" name="" descr=""/>
          <p:cNvPicPr/>
          <p:nvPr/>
        </p:nvPicPr>
        <p:blipFill>
          <a:blip r:embed="rId3"/>
          <a:stretch/>
        </p:blipFill>
        <p:spPr>
          <a:xfrm>
            <a:off x="3133440" y="214920"/>
            <a:ext cx="1230480" cy="129708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2772000" y="1421280"/>
            <a:ext cx="23400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Gerente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5555520" y="1452960"/>
            <a:ext cx="30844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Supervisor</a:t>
            </a:r>
            <a:endParaRPr b="0" lang="es-CO" sz="44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4"/>
          <a:stretch/>
        </p:blipFill>
        <p:spPr>
          <a:xfrm>
            <a:off x="6350040" y="108000"/>
            <a:ext cx="1209960" cy="134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0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41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129" name="Imagen 1" descr=""/>
          <p:cNvPicPr/>
          <p:nvPr/>
        </p:nvPicPr>
        <p:blipFill>
          <a:blip r:embed="rId2"/>
          <a:srcRect l="32026" t="22421" r="25004" b="14906"/>
          <a:stretch/>
        </p:blipFill>
        <p:spPr>
          <a:xfrm>
            <a:off x="2031840" y="3240"/>
            <a:ext cx="8374320" cy="686664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159480" y="6241320"/>
            <a:ext cx="220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Calibri"/>
              </a:rPr>
              <a:t>Modelo de datos</a:t>
            </a:r>
            <a:endParaRPr b="0" lang="es-CO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2" dur="indefinite" restart="never" nodeType="tmRoot">
          <p:childTnLst>
            <p:seq>
              <p:cTn id="1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132" name="Imagen 1" descr=""/>
          <p:cNvPicPr/>
          <p:nvPr/>
        </p:nvPicPr>
        <p:blipFill>
          <a:blip r:embed="rId2"/>
          <a:srcRect l="50246" t="25389" r="23457" b="27190"/>
          <a:stretch/>
        </p:blipFill>
        <p:spPr>
          <a:xfrm>
            <a:off x="6150960" y="87120"/>
            <a:ext cx="4124880" cy="4180680"/>
          </a:xfrm>
          <a:prstGeom prst="rect">
            <a:avLst/>
          </a:prstGeom>
          <a:ln>
            <a:noFill/>
          </a:ln>
        </p:spPr>
      </p:pic>
      <p:pic>
        <p:nvPicPr>
          <p:cNvPr id="133" name="Imagen 2" descr=""/>
          <p:cNvPicPr/>
          <p:nvPr/>
        </p:nvPicPr>
        <p:blipFill>
          <a:blip r:embed="rId3"/>
          <a:srcRect l="31075" t="26447" r="27265" b="19567"/>
          <a:stretch/>
        </p:blipFill>
        <p:spPr>
          <a:xfrm>
            <a:off x="101520" y="117000"/>
            <a:ext cx="5079600" cy="3700800"/>
          </a:xfrm>
          <a:prstGeom prst="rect">
            <a:avLst/>
          </a:prstGeom>
          <a:ln>
            <a:noFill/>
          </a:ln>
        </p:spPr>
      </p:pic>
      <p:pic>
        <p:nvPicPr>
          <p:cNvPr id="134" name="Imagen 3" descr=""/>
          <p:cNvPicPr/>
          <p:nvPr/>
        </p:nvPicPr>
        <p:blipFill>
          <a:blip r:embed="rId4"/>
          <a:srcRect l="49292" t="25177" r="22384" b="42224"/>
          <a:stretch/>
        </p:blipFill>
        <p:spPr>
          <a:xfrm>
            <a:off x="2031840" y="3947760"/>
            <a:ext cx="3933000" cy="254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4" dur="indefinite" restart="never" nodeType="tmRoot">
          <p:childTnLst>
            <p:seq>
              <p:cTn id="1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136" name="Imagen 3" descr=""/>
          <p:cNvPicPr/>
          <p:nvPr/>
        </p:nvPicPr>
        <p:blipFill>
          <a:blip r:embed="rId2"/>
          <a:srcRect l="20085" t="42466" r="2045" b="5305"/>
          <a:stretch/>
        </p:blipFill>
        <p:spPr>
          <a:xfrm>
            <a:off x="362880" y="1320840"/>
            <a:ext cx="11654640" cy="490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6" dur="indefinite" restart="never" nodeType="tmRoot">
          <p:childTnLst>
            <p:seq>
              <p:cTn id="1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138" name="Imagen 2" descr=""/>
          <p:cNvPicPr/>
          <p:nvPr/>
        </p:nvPicPr>
        <p:blipFill>
          <a:blip r:embed="rId2"/>
          <a:srcRect l="0" t="0" r="25950" b="6417"/>
          <a:stretch/>
        </p:blipFill>
        <p:spPr>
          <a:xfrm>
            <a:off x="1827720" y="1059840"/>
            <a:ext cx="9303120" cy="567432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3599640" y="320400"/>
            <a:ext cx="6574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3200" spc="-1" strike="noStrike">
                <a:solidFill>
                  <a:srgbClr val="ffffff"/>
                </a:solidFill>
                <a:latin typeface="Calibri"/>
              </a:rPr>
              <a:t>Carga de cuentas a Dataloader</a:t>
            </a:r>
            <a:endParaRPr b="0" lang="es-CO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8" dur="indefinite" restart="never" nodeType="tmRoot">
          <p:childTnLst>
            <p:seq>
              <p:cTn id="1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3599640" y="320400"/>
            <a:ext cx="6574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3200" spc="-1" strike="noStrike">
                <a:solidFill>
                  <a:srgbClr val="ffffff"/>
                </a:solidFill>
                <a:latin typeface="Calibri"/>
              </a:rPr>
              <a:t>Carga de contactos a Dataloader</a:t>
            </a:r>
            <a:endParaRPr b="0" lang="es-CO" sz="3200" spc="-1" strike="noStrike">
              <a:latin typeface="Arial"/>
            </a:endParaRPr>
          </a:p>
        </p:txBody>
      </p:sp>
      <p:pic>
        <p:nvPicPr>
          <p:cNvPr id="142" name="Imagen 4" descr=""/>
          <p:cNvPicPr/>
          <p:nvPr/>
        </p:nvPicPr>
        <p:blipFill>
          <a:blip r:embed="rId2"/>
          <a:srcRect l="0" t="0" r="29348" b="5295"/>
          <a:stretch/>
        </p:blipFill>
        <p:spPr>
          <a:xfrm>
            <a:off x="1370160" y="1055160"/>
            <a:ext cx="9399240" cy="568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0" dur="indefinite" restart="never" nodeType="tmRoot">
          <p:childTnLst>
            <p:seq>
              <p:cTn id="1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3599640" y="320400"/>
            <a:ext cx="6574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3200" spc="-1" strike="noStrike">
                <a:solidFill>
                  <a:srgbClr val="ffffff"/>
                </a:solidFill>
                <a:latin typeface="Calibri"/>
              </a:rPr>
              <a:t>Carga de priceBook a Dataloader</a:t>
            </a:r>
            <a:endParaRPr b="0" lang="es-CO" sz="3200" spc="-1" strike="noStrike">
              <a:latin typeface="Arial"/>
            </a:endParaRPr>
          </a:p>
        </p:txBody>
      </p:sp>
      <p:pic>
        <p:nvPicPr>
          <p:cNvPr id="145" name="Imagen 5" descr=""/>
          <p:cNvPicPr/>
          <p:nvPr/>
        </p:nvPicPr>
        <p:blipFill>
          <a:blip r:embed="rId2"/>
          <a:srcRect l="0" t="0" r="24008" b="5871"/>
          <a:stretch/>
        </p:blipFill>
        <p:spPr>
          <a:xfrm>
            <a:off x="1335240" y="1059840"/>
            <a:ext cx="9267480" cy="561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" dur="indefinite" restart="never" nodeType="tmRoot">
          <p:childTnLst>
            <p:seq>
              <p:cTn id="1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2612520" y="320400"/>
            <a:ext cx="75614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3200" spc="-1" strike="noStrike">
                <a:solidFill>
                  <a:srgbClr val="ffffff"/>
                </a:solidFill>
                <a:latin typeface="Calibri"/>
              </a:rPr>
              <a:t>Carga de priceBookEntry</a:t>
            </a:r>
            <a:r>
              <a:rPr b="0" lang="es-CO" sz="32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s-CO" sz="3200" spc="-1" strike="noStrike">
                <a:solidFill>
                  <a:srgbClr val="ffffff"/>
                </a:solidFill>
                <a:latin typeface="Calibri"/>
              </a:rPr>
              <a:t>a Dataloader</a:t>
            </a:r>
            <a:endParaRPr b="0" lang="es-CO" sz="3200" spc="-1" strike="noStrike">
              <a:latin typeface="Arial"/>
            </a:endParaRPr>
          </a:p>
        </p:txBody>
      </p:sp>
      <p:pic>
        <p:nvPicPr>
          <p:cNvPr id="148" name="Imagen 4" descr=""/>
          <p:cNvPicPr/>
          <p:nvPr/>
        </p:nvPicPr>
        <p:blipFill>
          <a:blip r:embed="rId2"/>
          <a:srcRect l="0" t="0" r="38108" b="5034"/>
          <a:stretch/>
        </p:blipFill>
        <p:spPr>
          <a:xfrm>
            <a:off x="2438280" y="905040"/>
            <a:ext cx="8345520" cy="579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4" dur="indefinite" restart="never" nodeType="tmRoot">
          <p:childTnLst>
            <p:seq>
              <p:cTn id="1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3599640" y="320400"/>
            <a:ext cx="65746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3200" spc="-1" strike="noStrike">
                <a:solidFill>
                  <a:srgbClr val="ffffff"/>
                </a:solidFill>
                <a:latin typeface="Calibri"/>
              </a:rPr>
              <a:t>Carga de Productos a Dataloader</a:t>
            </a:r>
            <a:endParaRPr b="0" lang="es-CO" sz="3200" spc="-1" strike="noStrike">
              <a:latin typeface="Arial"/>
            </a:endParaRPr>
          </a:p>
        </p:txBody>
      </p:sp>
      <p:pic>
        <p:nvPicPr>
          <p:cNvPr id="151" name="Imagen 5" descr=""/>
          <p:cNvPicPr/>
          <p:nvPr/>
        </p:nvPicPr>
        <p:blipFill>
          <a:blip r:embed="rId2"/>
          <a:srcRect l="0" t="0" r="39256" b="5172"/>
          <a:stretch/>
        </p:blipFill>
        <p:spPr>
          <a:xfrm>
            <a:off x="2081880" y="1211760"/>
            <a:ext cx="8222760" cy="547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6" dur="indefinite" restart="never" nodeType="tmRoot">
          <p:childTnLst>
            <p:seq>
              <p:cTn id="1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153" name="Imagen 4" descr=""/>
          <p:cNvPicPr/>
          <p:nvPr/>
        </p:nvPicPr>
        <p:blipFill>
          <a:blip r:embed="rId2"/>
          <a:srcRect l="0" t="11791" r="4363" b="46038"/>
          <a:stretch/>
        </p:blipFill>
        <p:spPr>
          <a:xfrm>
            <a:off x="100080" y="2061000"/>
            <a:ext cx="12048120" cy="396216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5239800" y="320400"/>
            <a:ext cx="78228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6000" spc="-1" strike="noStrike">
                <a:solidFill>
                  <a:srgbClr val="ffffff"/>
                </a:solidFill>
                <a:latin typeface="Calibri"/>
              </a:rPr>
              <a:t>App </a:t>
            </a:r>
            <a:endParaRPr b="0" lang="es-CO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8" dur="indefinite" restart="never" nodeType="tmRoot">
          <p:childTnLst>
            <p:seq>
              <p:cTn id="1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05960" y="219168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ff"/>
                </a:solidFill>
                <a:latin typeface="Calibri"/>
              </a:rPr>
              <a:t>Usuario 1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5242320" y="219168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ff"/>
                </a:solidFill>
                <a:latin typeface="Calibri"/>
              </a:rPr>
              <a:t>Usuario 2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8879040" y="221256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ff"/>
                </a:solidFill>
                <a:latin typeface="Calibri"/>
              </a:rPr>
              <a:t>Usuario 3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51" name="CustomShape 4"/>
          <p:cNvSpPr/>
          <p:nvPr/>
        </p:nvSpPr>
        <p:spPr>
          <a:xfrm>
            <a:off x="127080" y="2822040"/>
            <a:ext cx="52668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6000" spc="-1" strike="noStrike">
                <a:solidFill>
                  <a:srgbClr val="ffffff"/>
                </a:solidFill>
                <a:latin typeface="Calibri"/>
              </a:rPr>
              <a:t>Perfil </a:t>
            </a:r>
            <a:r>
              <a:rPr b="1" lang="es-CO" sz="5400" spc="-1" strike="noStrike">
                <a:solidFill>
                  <a:srgbClr val="ffffff"/>
                </a:solidFill>
                <a:latin typeface="Calibri"/>
              </a:rPr>
              <a:t>Mínimo</a:t>
            </a:r>
            <a:endParaRPr b="0" lang="es-CO" sz="5400" spc="-1" strike="noStrike">
              <a:latin typeface="Arial"/>
            </a:endParaRPr>
          </a:p>
        </p:txBody>
      </p:sp>
      <p:sp>
        <p:nvSpPr>
          <p:cNvPr id="52" name="CustomShape 5"/>
          <p:cNvSpPr/>
          <p:nvPr/>
        </p:nvSpPr>
        <p:spPr>
          <a:xfrm>
            <a:off x="1303920" y="4088880"/>
            <a:ext cx="577368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2400" spc="-1" strike="noStrike">
                <a:solidFill>
                  <a:srgbClr val="ffffff"/>
                </a:solidFill>
                <a:latin typeface="Calibri"/>
              </a:rPr>
              <a:t>Tiene no tiene acceso a :</a:t>
            </a:r>
            <a:endParaRPr b="0" lang="es-CO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2400" spc="-1" strike="noStrike">
                <a:solidFill>
                  <a:srgbClr val="ffffff"/>
                </a:solidFill>
                <a:latin typeface="Calibri"/>
              </a:rPr>
              <a:t>Leer</a:t>
            </a:r>
            <a:endParaRPr b="0" lang="es-CO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2400" spc="-1" strike="noStrike">
                <a:solidFill>
                  <a:srgbClr val="ffffff"/>
                </a:solidFill>
                <a:latin typeface="Calibri"/>
              </a:rPr>
              <a:t>Crear</a:t>
            </a:r>
            <a:endParaRPr b="0" lang="es-CO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2400" spc="-1" strike="noStrike">
                <a:solidFill>
                  <a:srgbClr val="ffffff"/>
                </a:solidFill>
                <a:latin typeface="Calibri"/>
              </a:rPr>
              <a:t>Modificar </a:t>
            </a:r>
            <a:endParaRPr b="0" lang="es-CO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2400" spc="-1" strike="noStrike">
                <a:solidFill>
                  <a:srgbClr val="ffffff"/>
                </a:solidFill>
                <a:latin typeface="Calibri"/>
              </a:rPr>
              <a:t>Eliminar</a:t>
            </a:r>
            <a:endParaRPr b="0" lang="es-CO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CO" sz="2400" spc="-1" strike="noStrike">
                <a:solidFill>
                  <a:srgbClr val="ffffff"/>
                </a:solidFill>
                <a:latin typeface="Calibri"/>
              </a:rPr>
              <a:t>Para el objeto contacto.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53" name="CustomShape 6"/>
          <p:cNvSpPr/>
          <p:nvPr/>
        </p:nvSpPr>
        <p:spPr>
          <a:xfrm>
            <a:off x="5848560" y="2977920"/>
            <a:ext cx="56462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5400" spc="-1" strike="noStrike">
                <a:solidFill>
                  <a:srgbClr val="ffffff"/>
                </a:solidFill>
                <a:latin typeface="Calibri"/>
              </a:rPr>
              <a:t>Perfil Estándar</a:t>
            </a:r>
            <a:endParaRPr b="0" lang="es-CO" sz="5400" spc="-1" strike="noStrike">
              <a:latin typeface="Arial"/>
            </a:endParaRPr>
          </a:p>
        </p:txBody>
      </p:sp>
      <p:sp>
        <p:nvSpPr>
          <p:cNvPr id="54" name="CustomShape 7"/>
          <p:cNvSpPr/>
          <p:nvPr/>
        </p:nvSpPr>
        <p:spPr>
          <a:xfrm>
            <a:off x="6495120" y="4416480"/>
            <a:ext cx="557892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2000" spc="-1" strike="noStrike">
                <a:solidFill>
                  <a:srgbClr val="ffffff"/>
                </a:solidFill>
                <a:latin typeface="Calibri"/>
              </a:rPr>
              <a:t>Permisos a nivel de lectura. A los campos </a:t>
            </a:r>
            <a:endParaRPr b="0" lang="es-CO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2000" spc="-1" strike="noStrike">
                <a:solidFill>
                  <a:srgbClr val="ffffff"/>
                </a:solidFill>
                <a:latin typeface="Calibri"/>
              </a:rPr>
              <a:t>Cargo</a:t>
            </a:r>
            <a:endParaRPr b="0" lang="es-CO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2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s-CO" sz="2000" spc="-1" strike="noStrike">
                <a:solidFill>
                  <a:srgbClr val="ffffff"/>
                </a:solidFill>
                <a:latin typeface="Calibri"/>
              </a:rPr>
              <a:t>level</a:t>
            </a:r>
            <a:endParaRPr b="0" lang="es-CO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2000" spc="-1" strike="noStrike">
                <a:solidFill>
                  <a:srgbClr val="ffffff"/>
                </a:solidFill>
                <a:latin typeface="Calibri"/>
              </a:rPr>
              <a:t>Ver  y no modificar  el campo Móvil.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55" name="Line 8"/>
          <p:cNvSpPr/>
          <p:nvPr/>
        </p:nvSpPr>
        <p:spPr>
          <a:xfrm>
            <a:off x="5631480" y="2822040"/>
            <a:ext cx="360" cy="3752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56" name="Imagen 19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728000" y="378360"/>
            <a:ext cx="1566720" cy="174564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5223240" y="432000"/>
            <a:ext cx="1544760" cy="177408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8915040" y="591480"/>
            <a:ext cx="1524600" cy="162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156" name="Imagen 1" descr=""/>
          <p:cNvPicPr/>
          <p:nvPr/>
        </p:nvPicPr>
        <p:blipFill>
          <a:blip r:embed="rId2"/>
          <a:srcRect l="-238" t="16068" r="952" b="5586"/>
          <a:stretch/>
        </p:blipFill>
        <p:spPr>
          <a:xfrm>
            <a:off x="-29160" y="1103040"/>
            <a:ext cx="12104640" cy="536976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2177280" y="320400"/>
            <a:ext cx="8287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2400" spc="-1" strike="noStrike">
                <a:solidFill>
                  <a:srgbClr val="ffffff"/>
                </a:solidFill>
                <a:latin typeface="Calibri"/>
              </a:rPr>
              <a:t> </a:t>
            </a:r>
            <a:r>
              <a:rPr b="1" lang="es-CO" sz="2400" spc="-1" strike="noStrike">
                <a:solidFill>
                  <a:srgbClr val="ffffff"/>
                </a:solidFill>
                <a:latin typeface="Calibri"/>
              </a:rPr>
              <a:t>valoración de la Cuenta en los registros de Opportunity__c</a:t>
            </a:r>
            <a:endParaRPr b="0" lang="es-CO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" dur="indefinite" restart="never" nodeType="tmRoot">
          <p:childTnLst>
            <p:seq>
              <p:cTn id="1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742680" y="2583000"/>
            <a:ext cx="103885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9600" spc="-1" strike="noStrike">
                <a:solidFill>
                  <a:srgbClr val="ffffff"/>
                </a:solidFill>
                <a:latin typeface="Calibri"/>
              </a:rPr>
              <a:t>Gracias</a:t>
            </a:r>
            <a:endParaRPr b="0" lang="es-CO" sz="9600" spc="-1" strike="noStrike">
              <a:latin typeface="Arial"/>
            </a:endParaRPr>
          </a:p>
        </p:txBody>
      </p:sp>
      <p:pic>
        <p:nvPicPr>
          <p:cNvPr id="159" name="Imagen 19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2" dur="indefinite" restart="never" nodeType="tmRoot">
          <p:childTnLst>
            <p:seq>
              <p:cTn id="163" dur="indefinite" nodeType="mainSeq">
                <p:childTnLst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4802760" y="427680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ff"/>
                </a:solidFill>
                <a:latin typeface="Calibri"/>
              </a:rPr>
              <a:t>Usuario 2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2254680" y="178272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ff"/>
                </a:solidFill>
                <a:latin typeface="Calibri"/>
              </a:rPr>
              <a:t>Usuario 3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2" name="CustomShape 3"/>
          <p:cNvSpPr/>
          <p:nvPr/>
        </p:nvSpPr>
        <p:spPr>
          <a:xfrm>
            <a:off x="234360" y="675000"/>
            <a:ext cx="30016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Gerente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2013480" y="3089160"/>
            <a:ext cx="36259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Supervisor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64" name="CustomShape 5"/>
          <p:cNvSpPr/>
          <p:nvPr/>
        </p:nvSpPr>
        <p:spPr>
          <a:xfrm>
            <a:off x="8050680" y="611892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ff"/>
                </a:solidFill>
                <a:latin typeface="Calibri"/>
              </a:rPr>
              <a:t>Usuario 1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5" name="CustomShape 6"/>
          <p:cNvSpPr/>
          <p:nvPr/>
        </p:nvSpPr>
        <p:spPr>
          <a:xfrm>
            <a:off x="6372720" y="4575600"/>
            <a:ext cx="251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Asesor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66" name="CustomShape 7"/>
          <p:cNvSpPr/>
          <p:nvPr/>
        </p:nvSpPr>
        <p:spPr>
          <a:xfrm>
            <a:off x="289440" y="138312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00"/>
                </a:solidFill>
                <a:latin typeface="Calibri"/>
              </a:rPr>
              <a:t>Estándar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7" name="CustomShape 8"/>
          <p:cNvSpPr/>
          <p:nvPr/>
        </p:nvSpPr>
        <p:spPr>
          <a:xfrm>
            <a:off x="2491920" y="367920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00"/>
                </a:solidFill>
                <a:latin typeface="Calibri"/>
              </a:rPr>
              <a:t>Estándar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8" name="CustomShape 9"/>
          <p:cNvSpPr/>
          <p:nvPr/>
        </p:nvSpPr>
        <p:spPr>
          <a:xfrm>
            <a:off x="6462000" y="518688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00"/>
                </a:solidFill>
                <a:latin typeface="Calibri"/>
              </a:rPr>
              <a:t>Mínimo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69" name="CustomShape 10"/>
          <p:cNvSpPr/>
          <p:nvPr/>
        </p:nvSpPr>
        <p:spPr>
          <a:xfrm>
            <a:off x="4000320" y="1059840"/>
            <a:ext cx="1588320" cy="1416960"/>
          </a:xfrm>
          <a:prstGeom prst="bentConnector3">
            <a:avLst>
              <a:gd name="adj1" fmla="val 100243"/>
            </a:avLst>
          </a:prstGeom>
          <a:noFill/>
          <a:ln>
            <a:solidFill>
              <a:schemeClr val="bg1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0" name="CustomShape 11"/>
          <p:cNvSpPr/>
          <p:nvPr/>
        </p:nvSpPr>
        <p:spPr>
          <a:xfrm>
            <a:off x="6462000" y="2734200"/>
            <a:ext cx="2461320" cy="1473480"/>
          </a:xfrm>
          <a:prstGeom prst="bentConnector3">
            <a:avLst>
              <a:gd name="adj1" fmla="val 100118"/>
            </a:avLst>
          </a:prstGeom>
          <a:noFill/>
          <a:ln>
            <a:solidFill>
              <a:schemeClr val="bg1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71" name="Imagen 30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8208000" y="4373280"/>
            <a:ext cx="1566720" cy="17456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4824000" y="2502720"/>
            <a:ext cx="1544760" cy="17740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4"/>
          <a:stretch/>
        </p:blipFill>
        <p:spPr>
          <a:xfrm>
            <a:off x="2291400" y="144000"/>
            <a:ext cx="1524600" cy="162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7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8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2106720" y="690120"/>
            <a:ext cx="77043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Se creo conjunto de permisos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0" y="1879560"/>
            <a:ext cx="82850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3600" spc="-1" strike="noStrike">
                <a:solidFill>
                  <a:srgbClr val="ffffff"/>
                </a:solidFill>
                <a:latin typeface="Calibri"/>
              </a:rPr>
              <a:t>“ </a:t>
            </a:r>
            <a:r>
              <a:rPr b="1" lang="es-CO" sz="3600" spc="-1" strike="noStrike">
                <a:solidFill>
                  <a:srgbClr val="ffffff"/>
                </a:solidFill>
                <a:latin typeface="Calibri"/>
              </a:rPr>
              <a:t>Usuario de acceso administrativo  “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-1434600" y="3295800"/>
            <a:ext cx="828504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3600" spc="-1" strike="noStrike">
                <a:solidFill>
                  <a:srgbClr val="ffffff"/>
                </a:solidFill>
                <a:latin typeface="Calibri"/>
              </a:rPr>
              <a:t>Acceso a:</a:t>
            </a:r>
            <a:endParaRPr b="0" lang="es-CO" sz="3600" spc="-1" strike="noStrike">
              <a:latin typeface="Arial"/>
            </a:endParaRPr>
          </a:p>
          <a:p>
            <a:pPr marL="743040" indent="-742680" algn="ctr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3600" spc="-1" strike="noStrike">
                <a:solidFill>
                  <a:srgbClr val="ffffff"/>
                </a:solidFill>
                <a:latin typeface="Calibri"/>
              </a:rPr>
              <a:t>Cargo</a:t>
            </a:r>
            <a:endParaRPr b="0" lang="es-CO" sz="3600" spc="-1" strike="noStrike">
              <a:latin typeface="Arial"/>
            </a:endParaRPr>
          </a:p>
          <a:p>
            <a:pPr marL="743040" indent="-742680" algn="ctr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3600" spc="-1" strike="noStrike">
                <a:solidFill>
                  <a:srgbClr val="ffffff"/>
                </a:solidFill>
                <a:latin typeface="Calibri"/>
              </a:rPr>
              <a:t>Level</a:t>
            </a:r>
            <a:endParaRPr b="0" lang="es-CO" sz="3600" spc="-1" strike="noStrike">
              <a:latin typeface="Arial"/>
            </a:endParaRPr>
          </a:p>
          <a:p>
            <a:pPr marL="743040" indent="-742680" algn="ctr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s-CO" sz="3600" spc="-1" strike="noStrike">
                <a:solidFill>
                  <a:srgbClr val="ffffff"/>
                </a:solidFill>
                <a:latin typeface="Calibri"/>
              </a:rPr>
              <a:t>Móvil</a:t>
            </a:r>
            <a:endParaRPr b="0" lang="es-CO" sz="36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7761600" y="495540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ff"/>
                </a:solidFill>
                <a:latin typeface="Calibri"/>
              </a:rPr>
              <a:t>Usuario 3</a:t>
            </a:r>
            <a:endParaRPr b="0" lang="es-CO" sz="1800" spc="-1" strike="noStrike">
              <a:latin typeface="Arial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5561280" y="3715560"/>
            <a:ext cx="30016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Gerente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5616000" y="4423680"/>
            <a:ext cx="174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1800" spc="-1" strike="noStrike">
                <a:solidFill>
                  <a:srgbClr val="ffff00"/>
                </a:solidFill>
                <a:latin typeface="Calibri"/>
              </a:rPr>
              <a:t>Estándar</a:t>
            </a:r>
            <a:endParaRPr b="0" lang="es-CO" sz="18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7802280" y="3312000"/>
            <a:ext cx="1524600" cy="162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6" dur="indefinite" restart="never" nodeType="tmRoot">
          <p:childTnLst>
            <p:seq>
              <p:cTn id="97" dur="indefinite" nodeType="mainSeq">
                <p:childTnLst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nodeType="with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84" name="Imagen 5" descr=""/>
          <p:cNvPicPr/>
          <p:nvPr/>
        </p:nvPicPr>
        <p:blipFill>
          <a:blip r:embed="rId2"/>
          <a:srcRect l="0" t="522" r="0" b="44222"/>
          <a:stretch/>
        </p:blipFill>
        <p:spPr>
          <a:xfrm>
            <a:off x="57960" y="2228040"/>
            <a:ext cx="12046320" cy="442656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188640" y="5007600"/>
            <a:ext cx="2525040" cy="150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4104000" y="1266840"/>
            <a:ext cx="81583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2400" spc="-1" strike="noStrike">
                <a:solidFill>
                  <a:srgbClr val="ffffff"/>
                </a:solidFill>
                <a:latin typeface="Calibri"/>
              </a:rPr>
              <a:t>No tiene acceso a los contactos. Y no tiene permisos de importar</a:t>
            </a:r>
            <a:endParaRPr b="0" lang="es-CO" sz="2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 rot="5400000">
            <a:off x="2816280" y="5435640"/>
            <a:ext cx="449640" cy="652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4"/>
          <p:cNvSpPr/>
          <p:nvPr/>
        </p:nvSpPr>
        <p:spPr>
          <a:xfrm rot="5400000">
            <a:off x="3011760" y="3337920"/>
            <a:ext cx="449640" cy="652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1967040" y="99720"/>
            <a:ext cx="1848960" cy="206028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81360" y="216000"/>
            <a:ext cx="251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Asesor</a:t>
            </a:r>
            <a:endParaRPr b="0" lang="es-CO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92" name="Imagen 1" descr=""/>
          <p:cNvPicPr/>
          <p:nvPr/>
        </p:nvPicPr>
        <p:blipFill>
          <a:blip r:embed="rId2"/>
          <a:srcRect l="0" t="0" r="0" b="51175"/>
          <a:stretch/>
        </p:blipFill>
        <p:spPr>
          <a:xfrm>
            <a:off x="0" y="2843640"/>
            <a:ext cx="11997360" cy="395208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5999040" y="953280"/>
            <a:ext cx="98838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2800" spc="-1" strike="noStrike">
                <a:solidFill>
                  <a:srgbClr val="ffffff"/>
                </a:solidFill>
                <a:latin typeface="Calibri"/>
              </a:rPr>
              <a:t>Usuario 2 y 3 perfil estándar.</a:t>
            </a:r>
            <a:endParaRPr b="0" lang="es-CO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CO" sz="2800" spc="-1" strike="noStrike">
                <a:solidFill>
                  <a:srgbClr val="ffffff"/>
                </a:solidFill>
                <a:latin typeface="Calibri"/>
              </a:rPr>
              <a:t>Pueden acceder a contactos e importar.</a:t>
            </a:r>
            <a:endParaRPr b="0" lang="es-CO" sz="28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872360" y="3643200"/>
            <a:ext cx="2205720" cy="63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3"/>
          <p:cNvSpPr/>
          <p:nvPr/>
        </p:nvSpPr>
        <p:spPr>
          <a:xfrm>
            <a:off x="9826200" y="3955320"/>
            <a:ext cx="449640" cy="652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4"/>
          <p:cNvSpPr/>
          <p:nvPr/>
        </p:nvSpPr>
        <p:spPr>
          <a:xfrm rot="5400000">
            <a:off x="4180320" y="3636000"/>
            <a:ext cx="449640" cy="652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3639240" y="241920"/>
            <a:ext cx="1472760" cy="169128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648000" y="250920"/>
            <a:ext cx="1524600" cy="1621080"/>
          </a:xfrm>
          <a:prstGeom prst="rect">
            <a:avLst/>
          </a:prstGeom>
          <a:ln>
            <a:noFill/>
          </a:ln>
        </p:spPr>
      </p:pic>
      <p:sp>
        <p:nvSpPr>
          <p:cNvPr id="99" name="CustomShape 5"/>
          <p:cNvSpPr/>
          <p:nvPr/>
        </p:nvSpPr>
        <p:spPr>
          <a:xfrm>
            <a:off x="3096000" y="1800000"/>
            <a:ext cx="3170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Supervisor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414360" y="1755000"/>
            <a:ext cx="30016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Gerente</a:t>
            </a:r>
            <a:endParaRPr b="0" lang="es-CO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102" name="Imagen 2" descr=""/>
          <p:cNvPicPr/>
          <p:nvPr/>
        </p:nvPicPr>
        <p:blipFill>
          <a:blip r:embed="rId2"/>
          <a:srcRect l="0" t="5266" r="0" b="22977"/>
          <a:stretch/>
        </p:blipFill>
        <p:spPr>
          <a:xfrm>
            <a:off x="0" y="2017440"/>
            <a:ext cx="12031920" cy="465876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1828800" y="3730320"/>
            <a:ext cx="2089800" cy="2945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"/>
          <p:cNvSpPr/>
          <p:nvPr/>
        </p:nvSpPr>
        <p:spPr>
          <a:xfrm rot="10800000">
            <a:off x="5747760" y="5486400"/>
            <a:ext cx="1799280" cy="565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4644000" y="180720"/>
            <a:ext cx="1472760" cy="169128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1644480" y="719640"/>
            <a:ext cx="3170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Supervisor</a:t>
            </a:r>
            <a:endParaRPr b="0" lang="es-CO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2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pic>
        <p:nvPicPr>
          <p:cNvPr id="108" name="Imagen 4" descr=""/>
          <p:cNvPicPr/>
          <p:nvPr/>
        </p:nvPicPr>
        <p:blipFill>
          <a:blip r:embed="rId2"/>
          <a:srcRect l="0" t="5266" r="0" b="21599"/>
          <a:stretch/>
        </p:blipFill>
        <p:spPr>
          <a:xfrm>
            <a:off x="0" y="2017440"/>
            <a:ext cx="12191760" cy="467316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1828800" y="3730320"/>
            <a:ext cx="2089800" cy="2945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 rot="10800000">
            <a:off x="5747760" y="5486400"/>
            <a:ext cx="1799280" cy="565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4667400" y="250920"/>
            <a:ext cx="1524600" cy="162108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1390320" y="751320"/>
            <a:ext cx="30016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Gerente</a:t>
            </a:r>
            <a:endParaRPr b="0" lang="es-CO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9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2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n 25" descr=""/>
          <p:cNvPicPr/>
          <p:nvPr/>
        </p:nvPicPr>
        <p:blipFill>
          <a:blip r:embed="rId1"/>
          <a:stretch/>
        </p:blipFill>
        <p:spPr>
          <a:xfrm>
            <a:off x="10603080" y="320400"/>
            <a:ext cx="1056240" cy="73908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3093840" y="291600"/>
            <a:ext cx="56433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Grupo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093840" y="1059840"/>
            <a:ext cx="56433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Gestión de cuentas</a:t>
            </a:r>
            <a:endParaRPr b="0" lang="es-CO" sz="44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785680" y="2770920"/>
            <a:ext cx="1524600" cy="16210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023240" y="2736000"/>
            <a:ext cx="1472760" cy="169128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2448000" y="4608000"/>
            <a:ext cx="30016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Gerente</a:t>
            </a:r>
            <a:endParaRPr b="0" lang="es-CO" sz="44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6549480" y="4675320"/>
            <a:ext cx="3170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CO" sz="4400" spc="-1" strike="noStrike">
                <a:solidFill>
                  <a:srgbClr val="ffffff"/>
                </a:solidFill>
                <a:latin typeface="Calibri"/>
              </a:rPr>
              <a:t>Supervisor</a:t>
            </a:r>
            <a:endParaRPr b="0" lang="es-CO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1951</TotalTime>
  <Application>LibreOffice/6.1.5.2$Linux_X86_64 LibreOffice_project/10$Build-2</Application>
  <Words>166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2021-12-09T16:12:37Z</dcterms:created>
  <dc:creator>Usuario</dc:creator>
  <dc:description/>
  <dc:language>es-CO</dc:language>
  <cp:lastModifiedBy/>
  <dcterms:modified xsi:type="dcterms:W3CDTF">2021-12-13T22:41:07Z</dcterms:modified>
  <cp:revision>19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